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1"/>
  </p:notesMasterIdLst>
  <p:handoutMasterIdLst>
    <p:handoutMasterId r:id="rId42"/>
  </p:handoutMasterIdLst>
  <p:sldIdLst>
    <p:sldId id="394" r:id="rId2"/>
    <p:sldId id="395" r:id="rId3"/>
    <p:sldId id="600" r:id="rId4"/>
    <p:sldId id="623" r:id="rId5"/>
    <p:sldId id="642" r:id="rId6"/>
    <p:sldId id="319" r:id="rId7"/>
    <p:sldId id="396" r:id="rId8"/>
    <p:sldId id="481" r:id="rId9"/>
    <p:sldId id="628" r:id="rId10"/>
    <p:sldId id="496" r:id="rId11"/>
    <p:sldId id="579" r:id="rId12"/>
    <p:sldId id="471" r:id="rId13"/>
    <p:sldId id="632" r:id="rId14"/>
    <p:sldId id="641" r:id="rId15"/>
    <p:sldId id="406" r:id="rId16"/>
    <p:sldId id="498" r:id="rId17"/>
    <p:sldId id="413" r:id="rId18"/>
    <p:sldId id="493" r:id="rId19"/>
    <p:sldId id="627" r:id="rId20"/>
    <p:sldId id="588" r:id="rId21"/>
    <p:sldId id="590" r:id="rId22"/>
    <p:sldId id="499" r:id="rId23"/>
    <p:sldId id="597" r:id="rId24"/>
    <p:sldId id="593" r:id="rId25"/>
    <p:sldId id="501" r:id="rId26"/>
    <p:sldId id="500" r:id="rId27"/>
    <p:sldId id="630" r:id="rId28"/>
    <p:sldId id="622" r:id="rId29"/>
    <p:sldId id="456" r:id="rId30"/>
    <p:sldId id="475" r:id="rId31"/>
    <p:sldId id="616" r:id="rId32"/>
    <p:sldId id="617" r:id="rId33"/>
    <p:sldId id="618" r:id="rId34"/>
    <p:sldId id="619" r:id="rId35"/>
    <p:sldId id="620" r:id="rId36"/>
    <p:sldId id="621" r:id="rId37"/>
    <p:sldId id="624" r:id="rId38"/>
    <p:sldId id="625" r:id="rId39"/>
    <p:sldId id="62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28D78DA-FDE4-40C4-A895-AC3F5A8238A3}">
          <p14:sldIdLst>
            <p14:sldId id="394"/>
            <p14:sldId id="395"/>
            <p14:sldId id="600"/>
            <p14:sldId id="623"/>
            <p14:sldId id="642"/>
            <p14:sldId id="319"/>
          </p14:sldIdLst>
        </p14:section>
        <p14:section name="Цели на курса и учебна програма" id="{E1D61F1D-4CD2-4A84-9CEE-AAA45029B753}">
          <p14:sldIdLst>
            <p14:sldId id="396"/>
            <p14:sldId id="481"/>
            <p14:sldId id="628"/>
            <p14:sldId id="496"/>
            <p14:sldId id="579"/>
          </p14:sldIdLst>
        </p14:section>
        <p14:section name="Преподаватели" id="{B1046594-FB8D-4EE4-A8B4-CC71E22B9E4B}">
          <p14:sldIdLst>
            <p14:sldId id="471"/>
            <p14:sldId id="632"/>
            <p14:sldId id="641"/>
          </p14:sldIdLst>
        </p14:section>
        <p14:section name="Домашни, изпити и оценяване" id="{487B2CE7-667A-4F4E-BF43-1E9D6221ACD2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3EBE1FE9-03B7-456E-A857-D07671FCBA88}">
          <p14:sldIdLst>
            <p14:sldId id="501"/>
            <p14:sldId id="500"/>
            <p14:sldId id="630"/>
            <p14:sldId id="622"/>
            <p14:sldId id="456"/>
            <p14:sldId id="475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5214" autoAdjust="0"/>
  </p:normalViewPr>
  <p:slideViewPr>
    <p:cSldViewPr showGuides="1">
      <p:cViewPr varScale="1">
        <p:scale>
          <a:sx n="99" d="100"/>
          <a:sy n="99" d="100"/>
        </p:scale>
        <p:origin x="108" y="17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24.2.2022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2.2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2.60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2.95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3.28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  <inkml:trace contextRef="#ctx0" brushRef="#br0" timeOffset="1">160 0,'5'0,"1"0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3.61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0,'4'0,"7"0,1 0</inkml:trace>
  <inkml:trace contextRef="#ctx0" brushRef="#br0" timeOffset="1">215 0,'4'0,"2"0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3.94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4.2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4.99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5.36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537CABD2-3229-4905-B57F-DEA735CF29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7778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6CA9E8-0521-4E8E-9BE1-0C28B9CEF9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18561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98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632/programming-basics-with-python-march-20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vn.softuni.org/admin/svn/programming-basics-2022/trunk/Installation-Guidelines/01.0%20PB-Python-PyCharm-2021-Installation-Guidelines.docx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://svn.softuni.org/admin/svn/programming-basics-2022/trunk/Installation-Guidelines/01.0%20PB-Python-PyCharm-Installation-Guidelines.doc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ython-book.softuni.bg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7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customXml" Target="../ink/ink2.xml"/><Relationship Id="rId15" Type="http://schemas.openxmlformats.org/officeDocument/2006/relationships/image" Target="../media/image70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customXml" Target="../ink/ink5.xml"/><Relationship Id="rId14" Type="http://schemas.openxmlformats.org/officeDocument/2006/relationships/customXml" Target="../ink/ink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bg.it.schwarz/schwarz-it-bulgaria" TargetMode="External"/><Relationship Id="rId26" Type="http://schemas.openxmlformats.org/officeDocument/2006/relationships/hyperlink" Target="https://indeavr.com/" TargetMode="External"/><Relationship Id="rId3" Type="http://schemas.openxmlformats.org/officeDocument/2006/relationships/image" Target="../media/image26.jp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s://www.coca-colahellenic.com/" TargetMode="Externa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motion-software.com/" TargetMode="External"/><Relationship Id="rId20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30.png"/><Relationship Id="rId24" Type="http://schemas.openxmlformats.org/officeDocument/2006/relationships/hyperlink" Target="https://de.draftkings.com/" TargetMode="External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jpeg"/><Relationship Id="rId10" Type="http://schemas.openxmlformats.org/officeDocument/2006/relationships/hyperlink" Target="https://www.softwaregroup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29.jpg"/><Relationship Id="rId14" Type="http://schemas.openxmlformats.org/officeDocument/2006/relationships/hyperlink" Target="https://taulia.com/company/careers/" TargetMode="External"/><Relationship Id="rId22" Type="http://schemas.openxmlformats.org/officeDocument/2006/relationships/hyperlink" Target="https://pokerstarscareers.com/" TargetMode="External"/><Relationship Id="rId27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1" y="5368868"/>
            <a:ext cx="3288469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2A9E4188-574B-42E6-A3E3-E82422A3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0" y="1942288"/>
            <a:ext cx="2491013" cy="248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E06B49-DCF1-44EF-B2A5-ADADB7B08F8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676401"/>
            <a:ext cx="8434388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b="1" dirty="0"/>
              <a:t>Иван Шопов</a:t>
            </a:r>
            <a:endParaRPr lang="en-US" sz="3600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Топ </a:t>
            </a:r>
            <a:r>
              <a:rPr lang="bg-BG" sz="3200" b="1" dirty="0"/>
              <a:t>студент</a:t>
            </a:r>
            <a:r>
              <a:rPr lang="bg-BG" sz="3200" dirty="0"/>
              <a:t> в СофтУни </a:t>
            </a:r>
            <a:endParaRPr lang="en-US" sz="32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en-US" sz="3200" b="1" dirty="0"/>
              <a:t>Python developer</a:t>
            </a:r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Ко-лектор на </a:t>
            </a:r>
            <a:r>
              <a:rPr lang="en-US" sz="3200" b="1" dirty="0"/>
              <a:t>Python Programming Basics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140487-EA76-4BCB-9706-7A41FED4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748" y="1764000"/>
            <a:ext cx="3338252" cy="2685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738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06676" y="1413797"/>
            <a:ext cx="7654234" cy="513782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Вероника Ванева</a:t>
            </a:r>
          </a:p>
          <a:p>
            <a:pPr lvl="1">
              <a:lnSpc>
                <a:spcPct val="100000"/>
              </a:lnSpc>
            </a:pPr>
            <a:r>
              <a:rPr lang="bg-BG" sz="3200" dirty="0"/>
              <a:t>Бивш трейнинг </a:t>
            </a:r>
            <a:r>
              <a:rPr lang="bg-BG" sz="3200" b="1" dirty="0"/>
              <a:t>директор на СофтУни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Project Manager</a:t>
            </a:r>
            <a:r>
              <a:rPr lang="bg-BG" sz="3200" dirty="0"/>
              <a:t> в </a:t>
            </a:r>
            <a:r>
              <a:rPr lang="bg-BG" sz="3200" b="1" dirty="0"/>
              <a:t>Информационно Обслужване АД</a:t>
            </a:r>
          </a:p>
          <a:p>
            <a:pPr lvl="1">
              <a:lnSpc>
                <a:spcPct val="100000"/>
              </a:lnSpc>
            </a:pPr>
            <a:r>
              <a:rPr lang="bg-BG" sz="3200" dirty="0"/>
              <a:t>Бивш </a:t>
            </a:r>
            <a:r>
              <a:rPr lang="en-US" sz="3200" dirty="0"/>
              <a:t>Program Director </a:t>
            </a:r>
            <a:r>
              <a:rPr lang="bg-BG" sz="3200" dirty="0"/>
              <a:t>в </a:t>
            </a:r>
            <a:r>
              <a:rPr lang="en-US" sz="3200" b="1" dirty="0"/>
              <a:t>Motion Software</a:t>
            </a:r>
            <a:endParaRPr lang="bg-BG" sz="3200" b="1" dirty="0"/>
          </a:p>
          <a:p>
            <a:pPr lvl="1">
              <a:lnSpc>
                <a:spcPct val="100000"/>
              </a:lnSpc>
            </a:pPr>
            <a:r>
              <a:rPr lang="ru-RU" sz="3200" dirty="0"/>
              <a:t>Завършва </a:t>
            </a:r>
            <a:r>
              <a:rPr lang="ru-RU" sz="3200" b="1" dirty="0"/>
              <a:t>Медицински</a:t>
            </a:r>
            <a:br>
              <a:rPr lang="ru-RU" sz="3200" b="1" dirty="0"/>
            </a:br>
            <a:r>
              <a:rPr lang="ru-RU" sz="3200" b="1" dirty="0"/>
              <a:t>университет</a:t>
            </a:r>
            <a:r>
              <a:rPr lang="ru-RU" sz="3200" dirty="0"/>
              <a:t> гр. Плевен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bg-BG" sz="3200" dirty="0"/>
              <a:t>Интереси към </a:t>
            </a:r>
            <a:r>
              <a:rPr lang="en-US" sz="3200" b="1" dirty="0"/>
              <a:t>Java, C++ </a:t>
            </a:r>
            <a:r>
              <a:rPr lang="bg-BG" sz="3200" b="1" dirty="0"/>
              <a:t>и</a:t>
            </a:r>
            <a:r>
              <a:rPr lang="en-US" sz="3200" b="1" dirty="0"/>
              <a:t> Unity</a:t>
            </a:r>
            <a:endParaRPr lang="bg-BG" sz="3200" b="1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13B05-FCAE-4D4F-ADF4-7365245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77" y="1584000"/>
            <a:ext cx="3150000" cy="42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46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bg-BG" sz="3200" b="1" dirty="0">
                <a:solidFill>
                  <a:schemeClr val="bg1"/>
                </a:solidFill>
              </a:rPr>
              <a:t>11 април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000" y="108724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9 и </a:t>
            </a:r>
            <a:r>
              <a:rPr lang="en-US" sz="3000" b="1" dirty="0">
                <a:solidFill>
                  <a:srgbClr val="F2A40D"/>
                </a:solidFill>
              </a:rPr>
              <a:t>1</a:t>
            </a:r>
            <a:r>
              <a:rPr lang="bg-BG" sz="3000" b="1" dirty="0">
                <a:solidFill>
                  <a:srgbClr val="F2A40D"/>
                </a:solidFill>
              </a:rPr>
              <a:t>0 април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16 и 17 април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14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март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11 април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E346-0C36-41EE-B57D-BF52D87F96E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hlinkClick r:id="rId3"/>
              </a:rPr>
              <a:t>PyCharm Community</a:t>
            </a:r>
            <a:r>
              <a:rPr lang="bg-BG" b="1" dirty="0">
                <a:hlinkClick r:id="rId3"/>
              </a:rPr>
              <a:t> 2021</a:t>
            </a:r>
            <a:endParaRPr lang="en-US" b="1" dirty="0"/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hlinkClick r:id="rId4"/>
              </a:rPr>
              <a:t>PyCharm Community</a:t>
            </a:r>
            <a:r>
              <a:rPr lang="bg-BG" b="1" dirty="0">
                <a:hlinkClick r:id="rId4"/>
              </a:rPr>
              <a:t> 2019</a:t>
            </a:r>
            <a:endParaRPr lang="bg-BG" b="1" dirty="0"/>
          </a:p>
          <a:p>
            <a:pPr lvl="1">
              <a:lnSpc>
                <a:spcPct val="110000"/>
              </a:lnSpc>
            </a:pPr>
            <a:r>
              <a:rPr lang="bg-BG" dirty="0"/>
              <a:t> </a:t>
            </a:r>
            <a:r>
              <a:rPr lang="en-US" b="1" dirty="0"/>
              <a:t>Atom</a:t>
            </a:r>
            <a:endParaRPr lang="bg-BG" b="1" dirty="0"/>
          </a:p>
          <a:p>
            <a:pPr>
              <a:lnSpc>
                <a:spcPct val="110000"/>
              </a:lnSpc>
            </a:pPr>
            <a:r>
              <a:rPr lang="bg-BG" dirty="0"/>
              <a:t>Кликвайки на всяка от средите за разработка може да намерите инструкции за инсталацията им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 marL="442912" lvl="1" indent="0">
              <a:lnSpc>
                <a:spcPct val="110000"/>
              </a:lnSpc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C18DAA88-5873-48C5-99D0-2447310BB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1809000"/>
            <a:ext cx="2293200" cy="2293200"/>
          </a:xfrm>
          <a:prstGeom prst="rect">
            <a:avLst/>
          </a:prstGeom>
        </p:spPr>
      </p:pic>
      <p:pic>
        <p:nvPicPr>
          <p:cNvPr id="3" name="Picture 2" descr="Резултат с изображение за atom icon png">
            <a:extLst>
              <a:ext uri="{FF2B5EF4-FFF2-40B4-BE49-F238E27FC236}">
                <a16:creationId xmlns:a16="http://schemas.microsoft.com/office/drawing/2014/main" id="{0EB58011-53C0-4AEB-8E1B-EC60B3F2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183" y="1629000"/>
            <a:ext cx="2113201" cy="21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107DF44-DEC5-4550-9879-04F3C2FF5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652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#pb-march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1688331"/>
            <a:ext cx="9372600" cy="3265437"/>
          </a:xfrm>
        </p:spPr>
        <p:txBody>
          <a:bodyPr wrap="square"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 </a:t>
            </a:r>
            <a:r>
              <a:rPr lang="en-US" sz="3600" b="1" dirty="0">
                <a:solidFill>
                  <a:schemeClr val="bg1"/>
                </a:solidFill>
              </a:rPr>
              <a:t>Python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2018, </a:t>
            </a:r>
            <a:br>
              <a:rPr lang="en-US" sz="3600" dirty="0"/>
            </a:br>
            <a:r>
              <a:rPr lang="en-US" sz="3600" dirty="0"/>
              <a:t>ISBN 978-619-00-0806-4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python-book.softuni.bg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09" y="117475"/>
            <a:ext cx="957649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Python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1026" name="Picture 2" descr="https://python-book.softuni.bg/assets/Python-Programming-Basics-Book-Cover.png">
            <a:extLst>
              <a:ext uri="{FF2B5EF4-FFF2-40B4-BE49-F238E27FC236}">
                <a16:creationId xmlns:a16="http://schemas.microsoft.com/office/drawing/2014/main" id="{8B4E67C6-4EB3-4621-B9BD-BAA0164E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5" y="2219679"/>
            <a:ext cx="2241319" cy="30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7C9969-8301-4F36-9980-F6B06A92C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26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172027" y="3586499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50" y="1736762"/>
            <a:ext cx="2450780" cy="4257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BC604-54D2-4D23-B48A-00B75161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5" y="1730737"/>
            <a:ext cx="7245402" cy="4206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575923" y="14914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38105B-A8A2-4EB0-8AEC-8835C5081246}"/>
              </a:ext>
            </a:extLst>
          </p:cNvPr>
          <p:cNvGrpSpPr/>
          <p:nvPr/>
        </p:nvGrpSpPr>
        <p:grpSpPr>
          <a:xfrm>
            <a:off x="1886305" y="2954387"/>
            <a:ext cx="500760" cy="29520"/>
            <a:chOff x="1886305" y="2954387"/>
            <a:chExt cx="500760" cy="2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6B4D6B-9856-4DC1-840D-2A618EC92AA7}"/>
                    </a:ext>
                  </a:extLst>
                </p14:cNvPr>
                <p14:cNvContentPartPr/>
                <p14:nvPr/>
              </p14:nvContentPartPr>
              <p14:xfrm>
                <a:off x="1886305" y="2983547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6B4D6B-9856-4DC1-840D-2A618EC92A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2366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2AF70A-F525-4B38-A2FE-B9227847EA62}"/>
                    </a:ext>
                  </a:extLst>
                </p14:cNvPr>
                <p14:cNvContentPartPr/>
                <p14:nvPr/>
              </p14:nvContentPartPr>
              <p14:xfrm>
                <a:off x="1915105" y="2983547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2AF70A-F525-4B38-A2FE-B9227847EA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210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5E02AE-427E-43AE-85DC-BC625851E094}"/>
                    </a:ext>
                  </a:extLst>
                </p14:cNvPr>
                <p14:cNvContentPartPr/>
                <p14:nvPr/>
              </p14:nvContentPartPr>
              <p14:xfrm>
                <a:off x="2068825" y="2964467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5E02AE-427E-43AE-85DC-BC625851E0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6185" y="29014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8919B7-2D0E-4518-A584-481CEEFA0349}"/>
                    </a:ext>
                  </a:extLst>
                </p14:cNvPr>
                <p14:cNvContentPartPr/>
                <p14:nvPr/>
              </p14:nvContentPartPr>
              <p14:xfrm>
                <a:off x="2078905" y="2964467"/>
                <a:ext cx="615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8919B7-2D0E-4518-A584-481CEEFA03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5905" y="2901467"/>
                  <a:ext cx="187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F4646A-2711-49A8-BD20-47C0A07747ED}"/>
                    </a:ext>
                  </a:extLst>
                </p14:cNvPr>
                <p14:cNvContentPartPr/>
                <p14:nvPr/>
              </p14:nvContentPartPr>
              <p14:xfrm>
                <a:off x="2194105" y="2964467"/>
                <a:ext cx="81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F4646A-2711-49A8-BD20-47C0A07747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1465" y="2901467"/>
                  <a:ext cx="207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1D7102-BFF3-4271-B319-20DEFB8ECD4D}"/>
                    </a:ext>
                  </a:extLst>
                </p14:cNvPr>
                <p14:cNvContentPartPr/>
                <p14:nvPr/>
              </p14:nvContentPartPr>
              <p14:xfrm>
                <a:off x="2319385" y="2954387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1D7102-BFF3-4271-B319-20DEFB8ECD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6385" y="28917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4ECB03-4722-4F7A-B9A1-90D5AF870F01}"/>
                    </a:ext>
                  </a:extLst>
                </p14:cNvPr>
                <p14:cNvContentPartPr/>
                <p14:nvPr/>
              </p14:nvContentPartPr>
              <p14:xfrm>
                <a:off x="2386705" y="2954387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4ECB03-4722-4F7A-B9A1-90D5AF870F0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3705" y="28917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04CEE1-4589-4AB7-BB45-036F6B8338AD}"/>
                    </a:ext>
                  </a:extLst>
                </p14:cNvPr>
                <p14:cNvContentPartPr/>
                <p14:nvPr/>
              </p14:nvContentPartPr>
              <p14:xfrm>
                <a:off x="1982425" y="2973827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04CEE1-4589-4AB7-BB45-036F6B833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1942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6EDDC5-B4E2-4FE8-A62B-968062BC58E4}"/>
                    </a:ext>
                  </a:extLst>
                </p14:cNvPr>
                <p14:cNvContentPartPr/>
                <p14:nvPr/>
              </p14:nvContentPartPr>
              <p14:xfrm>
                <a:off x="2030305" y="2973827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6EDDC5-B4E2-4FE8-A62B-968062BC58E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766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1C9B57B-D799-4794-ADB5-1B0C64A3EB7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69" r="824"/>
          <a:stretch/>
        </p:blipFill>
        <p:spPr>
          <a:xfrm>
            <a:off x="7851000" y="3177167"/>
            <a:ext cx="3672800" cy="3329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95" y="4262094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7813798" y="2265904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2CA72-2E7E-4767-B717-0D988A43D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3"/>
          <a:stretch/>
        </p:blipFill>
        <p:spPr>
          <a:xfrm>
            <a:off x="348533" y="1455904"/>
            <a:ext cx="6186616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jan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456000" y="3189114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6B522-27C2-4020-8A9C-37D67FCCD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000" y="2410525"/>
            <a:ext cx="2991979" cy="223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D10DD8-585C-4916-801F-189C4C427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97" y="2974154"/>
            <a:ext cx="5503958" cy="78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Диамантени партньори</a:t>
            </a:r>
            <a:endParaRPr lang="bg-BG" dirty="0"/>
          </a:p>
        </p:txBody>
      </p:sp>
      <p:pic>
        <p:nvPicPr>
          <p:cNvPr id="15" name="Picture 14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3C26B66-F2B1-46C1-8D42-825A05305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951901" y="5484379"/>
            <a:ext cx="1630434" cy="726349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307FDFC9-EF74-453E-B040-EAA3D8221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4198113"/>
            <a:ext cx="1524642" cy="91119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BEBE256C-D75B-4AB7-BC64-D8834E8E1C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08" y="5104467"/>
            <a:ext cx="2559362" cy="1529582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30E1B789-56EF-4559-AE2D-0D45D422E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06" y="3978641"/>
            <a:ext cx="2428670" cy="1055877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9F96F339-431D-4AA3-A533-8F26B58A9A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70" y="3999956"/>
            <a:ext cx="2265930" cy="876717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56700F1E-7983-45D8-A3B5-F7DFCD2A32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73" y="4908030"/>
            <a:ext cx="1890545" cy="1339908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18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452200" cy="3015000"/>
          </a:xfrm>
          <a:prstGeom prst="rect">
            <a:avLst/>
          </a:prstGeom>
        </p:spPr>
      </p:pic>
      <p:pic>
        <p:nvPicPr>
          <p:cNvPr id="26" name="Picture 25" descr="A picture containing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86F5880D-349B-4662-ACA1-15597CA56E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55" y="5484379"/>
            <a:ext cx="1830257" cy="876716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26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6183</TotalTime>
  <Words>1228</Words>
  <Application>Microsoft Office PowerPoint</Application>
  <PresentationFormat>Widescreen</PresentationFormat>
  <Paragraphs>226</Paragraphs>
  <Slides>39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Книга "Основи на програмирането със Python"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94</cp:revision>
  <dcterms:created xsi:type="dcterms:W3CDTF">2018-05-23T13:08:44Z</dcterms:created>
  <dcterms:modified xsi:type="dcterms:W3CDTF">2022-02-23T22:47:22Z</dcterms:modified>
  <cp:category>computer programming;programming;software development;software engineering</cp:category>
</cp:coreProperties>
</file>